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5" r:id="rId3"/>
    <p:sldId id="283" r:id="rId4"/>
    <p:sldId id="284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290" r:id="rId13"/>
    <p:sldId id="314" r:id="rId14"/>
    <p:sldId id="293" r:id="rId15"/>
    <p:sldId id="296" r:id="rId16"/>
    <p:sldId id="294" r:id="rId17"/>
    <p:sldId id="295" r:id="rId18"/>
    <p:sldId id="299" r:id="rId19"/>
    <p:sldId id="318" r:id="rId20"/>
    <p:sldId id="321" r:id="rId21"/>
    <p:sldId id="322" r:id="rId22"/>
    <p:sldId id="323" r:id="rId23"/>
    <p:sldId id="316" r:id="rId24"/>
    <p:sldId id="305" r:id="rId25"/>
    <p:sldId id="31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548" autoAdjust="0"/>
  </p:normalViewPr>
  <p:slideViewPr>
    <p:cSldViewPr>
      <p:cViewPr varScale="1">
        <p:scale>
          <a:sx n="64" d="100"/>
          <a:sy n="64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4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9A05E-D791-47DC-8D97-8391F718E35F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5E1D-52CA-44DB-BC1C-08C3782CE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21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5E1D-52CA-44DB-BC1C-08C3782CE1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BB680D-4FB6-4573-BFBA-22D9739762E6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7E1FB6-5077-40E4-A49F-6BAD12864FD3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6C74CC-1E2D-417D-8995-0583F7B38B63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Катя: Можно подумать, что ничего нового! Все эти красивые слова говорились и раньше. НО ТЕПЕРЬ ЭТО БУДУТ ПРОВЕРЯТЬ! СМ.ДАЛЬШЕ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B9C625-FC78-4CC2-A952-C9AAE61F75A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582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Оценивание деятельности учащихся на уроках технологии в условиях реализации ФГОС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6660232" cy="1752600"/>
          </a:xfrm>
        </p:spPr>
        <p:txBody>
          <a:bodyPr>
            <a:normAutofit/>
          </a:bodyPr>
          <a:lstStyle/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1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177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266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критической системы оценивания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371656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Содержать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указания на определённые недостатки в учебной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-20170427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5400599" cy="40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554162"/>
            <a:ext cx="8371656" cy="4525963"/>
          </a:xfrm>
        </p:spPr>
        <p:txBody>
          <a:bodyPr>
            <a:normAutofit lnSpcReduction="10000"/>
          </a:bodyPr>
          <a:lstStyle/>
          <a:p>
            <a:pPr marL="90488" indent="6286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сложность работы по такой системе оценивания заключается в том, что при подготовке к уроку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учителю необходимо продумать критерии и формы оценивания деятельности учащихся на каждом этапе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488" indent="6286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33056"/>
            <a:ext cx="5040560" cy="274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75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урока технологии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Традиционный урок помимо изучения новой темы включает четыре этапа.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1 - организационный ( готовность к уроку)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повторение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проверка домашнего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практическая работа.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12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2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Оценочный лист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Оценочный лист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-------------------------------ученицы(ка)---------------------класса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Дата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уроку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Домашняя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материала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8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 повторения знаний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12968" cy="4525963"/>
          </a:xfrm>
        </p:spPr>
        <p:txBody>
          <a:bodyPr>
            <a:noAutofit/>
          </a:bodyPr>
          <a:lstStyle/>
          <a:p>
            <a:pPr marL="179388" indent="53975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изучении темы опорные слова, термины и понятия записываются учащимися в словарик, расположенный на последних страницах рабочей тетради. Для терминологического диктанта учителем выбираются пять терминов на основе этих записей. Учитель проговаривает предложение – определение понятия, а последнее слово – термин не произносится, его должны записать учащиеся самостоятельно. Пять правильно отмеченных терминов дают основание выставить отметку «пять» в графу оценочного листа, соответственно отметка «четыре» ставится за четыре верных ответа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1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этапе проверки домашнего задания разработаны следующие критерии: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наличие д/з – 2б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 – правильность выполнения –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 – аккуратность –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– полный объем выполнении – 1б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задание творческое, добавляется оригинальность.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1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 этапе проверки домашнего задания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Например, при изучении тем по материаловедению учащиеся оформляют коллекцию образцов тканей</a:t>
            </a:r>
            <a:r>
              <a:rPr lang="ru-RU" dirty="0" smtClean="0"/>
              <a:t>. Критерии </a:t>
            </a:r>
            <a:r>
              <a:rPr lang="ru-RU" dirty="0"/>
              <a:t>оценивания выполнения этого задания могут быть такими: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наличие названия работы,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верно подобранные образцы ткани по волокнистому составу, </a:t>
            </a:r>
            <a:r>
              <a:rPr lang="ru-RU" dirty="0" smtClean="0"/>
              <a:t>3</a:t>
            </a:r>
            <a:r>
              <a:rPr lang="ru-RU" dirty="0"/>
              <a:t>) количество образцов не менее трёх (два – это не коллекция), 4) аккуратность работы, 5) оригинальность оформления (с эскизами изделий, составление из лоскутков простого </a:t>
            </a:r>
            <a:r>
              <a:rPr lang="ru-RU" dirty="0" smtClean="0"/>
              <a:t>сюжета</a:t>
            </a:r>
            <a:endParaRPr lang="en-US" dirty="0" smtClean="0"/>
          </a:p>
          <a:p>
            <a:r>
              <a:rPr lang="en-US" sz="1200" dirty="0" smtClean="0"/>
              <a:t>                                                                                                                                                                                                                                  16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3430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При проверке практической работы критерии оценки не всегда постоянны, меняются в зависимости от сложности работы.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– правильность выполнения работы (соответствие образцу) - 1б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 – аккуратность –1б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 – соблюдение техники безопасности –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– соблюдение правил дисциплины. (уделить внимание на качество выполнения) –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 – своевременность ( организация рабочего места). – 1б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Выделить нужное. Решаем вместе с ребятами, что на сегодня нам важнее. Что еще не очень хорошо получается и чему надо научиться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6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9533242"/>
              </p:ext>
            </p:extLst>
          </p:nvPr>
        </p:nvGraphicFramePr>
        <p:xfrm>
          <a:off x="467549" y="1052736"/>
          <a:ext cx="8112000" cy="5544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4194"/>
                <a:gridCol w="4186842"/>
                <a:gridCol w="654194"/>
                <a:gridCol w="261677"/>
                <a:gridCol w="261677"/>
                <a:gridCol w="261677"/>
                <a:gridCol w="261677"/>
                <a:gridCol w="261677"/>
                <a:gridCol w="261677"/>
                <a:gridCol w="261677"/>
                <a:gridCol w="261677"/>
                <a:gridCol w="261677"/>
                <a:gridCol w="261677"/>
              </a:tblGrid>
              <a:tr h="42650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                                                                              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2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Месяц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Выявить проблему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Предложить варианты решения проблемы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Выбрать лучший, наиболее доступный вариант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Назвать тему урока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Сформулировать цель для решения проблемы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Определить задачи для достижения цели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Выполнить пробные действия для достижения цели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Определить затруднения в работе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Изучить последовательность изготовления изделия, используя учебник, технологическую карту, справочник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63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Выполнить практическую работу по изготовлению изделия в группах, парах (распределение обязанностей, взаимовыручка)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Ответить на контрольные вопросы задания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правил безопасности, организации труда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63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Выполнить оценку своего изделия (выполнено по размерам, имеет товарный вид, над чем надо ещё поработать)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Подвести итог урока (по цели урока), предложить новую идею решения проблемы, определить дальнейшие действия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 баллов («3»- до11;   «4»- от 12 до 19; «5»- от 20 до 28)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81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0 – не выполнено;      1 балл – участвовал, результат получен;         2 балла – активен, хороший результат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---------------------------------------------------------------------------------------------------------------------------------------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77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 самооценки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38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50" dirty="0" smtClean="0">
                <a:latin typeface="+mn-lt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19</a:t>
            </a:r>
            <a:endParaRPr lang="ru-RU" sz="1050" dirty="0">
              <a:latin typeface="+mn-lt"/>
            </a:endParaRPr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91" t="8922"/>
          <a:stretch>
            <a:fillRect/>
          </a:stretch>
        </p:blipFill>
        <p:spPr>
          <a:xfrm>
            <a:off x="1763688" y="0"/>
            <a:ext cx="6114108" cy="3584539"/>
          </a:xfrm>
        </p:spPr>
      </p:pic>
      <p:pic>
        <p:nvPicPr>
          <p:cNvPr id="7" name="Рисунок 6" descr="1 ЛИСТ 7- КОН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7" y="3518236"/>
            <a:ext cx="6048673" cy="3339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7589045" y="1081881"/>
            <a:ext cx="2011362" cy="3841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4CB3A8-6CDC-47AA-BD99-2EF1F7EE346F}" type="slidenum">
              <a:rPr lang="en-GB" sz="1200" b="0" smtClean="0">
                <a:solidFill>
                  <a:schemeClr val="tx2"/>
                </a:solidFill>
              </a:rPr>
              <a:pPr algn="r" eaLnBrk="1" hangingPunct="1"/>
              <a:t>2</a:t>
            </a:fld>
            <a:endParaRPr lang="en-GB" sz="1200" b="0" smtClean="0">
              <a:solidFill>
                <a:schemeClr val="tx2"/>
              </a:solidFill>
            </a:endParaRPr>
          </a:p>
        </p:txBody>
      </p:sp>
      <p:sp>
        <p:nvSpPr>
          <p:cNvPr id="100355" name="AutoShape 4"/>
          <p:cNvSpPr>
            <a:spLocks noChangeArrowheads="1"/>
          </p:cNvSpPr>
          <p:nvPr/>
        </p:nvSpPr>
        <p:spPr bwMode="auto">
          <a:xfrm>
            <a:off x="539552" y="476672"/>
            <a:ext cx="8208912" cy="5400599"/>
          </a:xfrm>
          <a:prstGeom prst="wedgeEllipseCallout">
            <a:avLst>
              <a:gd name="adj1" fmla="val -22431"/>
              <a:gd name="adj2" fmla="val 45032"/>
            </a:avLst>
          </a:prstGeom>
          <a:gradFill rotWithShape="1">
            <a:gsLst>
              <a:gs pos="0">
                <a:srgbClr val="FFFFFF"/>
              </a:gs>
              <a:gs pos="100000">
                <a:srgbClr val="C31324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800000"/>
                </a:solidFill>
                <a:latin typeface="Bodoni MT Black" pitchFamily="18" charset="0"/>
              </a:rPr>
              <a:t>«Цель обучения ребенка состоит в том, чтобы  сделать его способным развиваться дальше без помощи учителя»</a:t>
            </a:r>
          </a:p>
          <a:p>
            <a:pPr algn="r"/>
            <a:r>
              <a:rPr lang="ru-RU" sz="3600" b="1" i="1" dirty="0">
                <a:solidFill>
                  <a:srgbClr val="800000"/>
                </a:solidFill>
                <a:latin typeface="Bodoni MT Black" pitchFamily="18" charset="0"/>
              </a:rPr>
              <a:t>              </a:t>
            </a:r>
            <a:r>
              <a:rPr lang="ru-RU" sz="3600" b="1" i="1" dirty="0">
                <a:solidFill>
                  <a:srgbClr val="800000"/>
                </a:solidFill>
              </a:rPr>
              <a:t>                          </a:t>
            </a:r>
            <a:r>
              <a:rPr lang="ru-RU" sz="3600" b="1" i="1" dirty="0">
                <a:solidFill>
                  <a:srgbClr val="800000"/>
                </a:solidFill>
                <a:latin typeface="Bodoni MT Black" pitchFamily="18" charset="0"/>
              </a:rPr>
              <a:t> </a:t>
            </a:r>
            <a:r>
              <a:rPr lang="ru-RU" sz="3600" b="1" i="1" dirty="0" err="1">
                <a:solidFill>
                  <a:srgbClr val="800000"/>
                </a:solidFill>
                <a:latin typeface="Bodoni MT Black" pitchFamily="18" charset="0"/>
              </a:rPr>
              <a:t>Хаббард</a:t>
            </a:r>
            <a:endParaRPr lang="ru-RU" sz="36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4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5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20</a:t>
            </a:r>
            <a:endParaRPr lang="ru-RU" sz="1050" dirty="0"/>
          </a:p>
        </p:txBody>
      </p:sp>
      <p:pic>
        <p:nvPicPr>
          <p:cNvPr id="4" name="Содержимое 3" descr="2 ЛИСТ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31" r="2571"/>
          <a:stretch>
            <a:fillRect/>
          </a:stretch>
        </p:blipFill>
        <p:spPr>
          <a:xfrm>
            <a:off x="1475656" y="3429000"/>
            <a:ext cx="5472608" cy="3255924"/>
          </a:xfrm>
        </p:spPr>
      </p:pic>
      <p:pic>
        <p:nvPicPr>
          <p:cNvPr id="5" name="Рисунок 4" descr="2 ЛИСТ 1.png"/>
          <p:cNvPicPr>
            <a:picLocks noChangeAspect="1"/>
          </p:cNvPicPr>
          <p:nvPr/>
        </p:nvPicPr>
        <p:blipFill>
          <a:blip r:embed="rId3" cstate="print"/>
          <a:srcRect l="3764" r="1250" b="6911"/>
          <a:stretch>
            <a:fillRect/>
          </a:stretch>
        </p:blipFill>
        <p:spPr>
          <a:xfrm>
            <a:off x="1475656" y="0"/>
            <a:ext cx="5472608" cy="345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5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21</a:t>
            </a:r>
            <a:endParaRPr lang="ru-RU" sz="1050" dirty="0"/>
          </a:p>
        </p:txBody>
      </p:sp>
      <p:pic>
        <p:nvPicPr>
          <p:cNvPr id="4" name="Содержимое 3" descr="ЛИСТ 3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4968552" cy="2785603"/>
          </a:xfrm>
        </p:spPr>
      </p:pic>
      <p:pic>
        <p:nvPicPr>
          <p:cNvPr id="7" name="Рисунок 6" descr="ЛИСТ 3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780928"/>
            <a:ext cx="4968552" cy="3168352"/>
          </a:xfrm>
          <a:prstGeom prst="rect">
            <a:avLst/>
          </a:prstGeom>
        </p:spPr>
      </p:pic>
      <p:pic>
        <p:nvPicPr>
          <p:cNvPr id="8" name="Рисунок 7" descr="ЛИСТ 3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1" y="5949280"/>
            <a:ext cx="4896545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5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22</a:t>
            </a:r>
            <a:endParaRPr lang="ru-RU" sz="1050" dirty="0"/>
          </a:p>
        </p:txBody>
      </p:sp>
      <p:pic>
        <p:nvPicPr>
          <p:cNvPr id="4" name="Содержимое 3" descr="ЛИСТ 4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544616" cy="3782089"/>
          </a:xfrm>
        </p:spPr>
      </p:pic>
      <p:pic>
        <p:nvPicPr>
          <p:cNvPr id="5" name="Рисунок 4" descr="ЛИСТ 4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06044"/>
            <a:ext cx="5472608" cy="315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оценить творческую работу ученика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арскова\Desktop\музипова\2016-04-06 14.57.1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40760" cy="496855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78176" y="548680"/>
            <a:ext cx="9324528" cy="11430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Таким образом, подводя первые итоги своей деятельности по развитию навыков самооценки и самоопределению учащихся на уроках технологии, можно сделать следующие выводы: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476672" y="1772816"/>
            <a:ext cx="10163472" cy="4525963"/>
          </a:xfrm>
        </p:spPr>
        <p:txBody>
          <a:bodyPr>
            <a:normAutofit fontScale="92500" lnSpcReduction="10000"/>
          </a:bodyPr>
          <a:lstStyle/>
          <a:p>
            <a:pPr marL="2209800" lvl="4" indent="-381000" algn="just"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оценивания предложенные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учащимся</a:t>
            </a:r>
          </a:p>
          <a:p>
            <a:pPr marL="2209800" lvl="4" indent="-381000"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делают сам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процесс оценивания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прозрачным;</a:t>
            </a:r>
          </a:p>
          <a:p>
            <a:pPr marL="2209800" lvl="4" indent="-381000"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помогают осознать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свою конкурентоспособность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коллективе одноклассников, а значит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самостоятельно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мотивацию для самосовершенствования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2209800" lvl="4" indent="-381000"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пути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успеху.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2209800" lvl="4" indent="-381000" algn="just">
              <a:buFontTx/>
              <a:buNone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 algn="just">
              <a:buFontTx/>
              <a:buNone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2209800" lvl="4" indent="-381000" algn="just">
              <a:buFontTx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209800" lvl="4" indent="-381000">
              <a:buFontTx/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57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719138"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Посредственный учитель излагает. Хороший учитель объясняет. Выдающийся учитель показывает. Великий учитель вдохновляет. </a:t>
            </a:r>
          </a:p>
          <a:p>
            <a:pPr marL="0" lvl="4" indent="719138" algn="just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Уильям Уорд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719138" algn="just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719138" algn="just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719138" algn="just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719138" algn="just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719138" algn="just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719138" algn="just"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 indent="719138" algn="just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67687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33400" y="260649"/>
            <a:ext cx="84169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/>
              <a:t>Какие качества </a:t>
            </a:r>
            <a:r>
              <a:rPr lang="ru-RU" sz="2800" b="1" dirty="0" smtClean="0"/>
              <a:t>мы  хотим  </a:t>
            </a:r>
            <a:r>
              <a:rPr lang="ru-RU" sz="2800" b="1" dirty="0"/>
              <a:t>видеть у </a:t>
            </a:r>
            <a:r>
              <a:rPr lang="ru-RU" sz="2800" b="1" dirty="0" smtClean="0"/>
              <a:t> </a:t>
            </a:r>
            <a:r>
              <a:rPr lang="ru-RU" sz="2800" b="1" dirty="0"/>
              <a:t>ребенка на выходе из школы, чтобы в современной жизни он был успешен? </a:t>
            </a:r>
            <a:r>
              <a:rPr lang="ru-RU" sz="2800" dirty="0"/>
              <a:t>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23528" y="1533465"/>
            <a:ext cx="312420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Умение ставить цель и добиваться ее</a:t>
            </a:r>
          </a:p>
          <a:p>
            <a:pPr eaLnBrk="1" hangingPunct="1">
              <a:buFontTx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 Умение адаптироваться к ситуации </a:t>
            </a:r>
          </a:p>
          <a:p>
            <a:pPr eaLnBrk="1" hangingPunct="1">
              <a:buFontTx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Умение общаться </a:t>
            </a:r>
            <a:r>
              <a:rPr lang="ru-RU" sz="2400" b="1" dirty="0" smtClean="0">
                <a:solidFill>
                  <a:srgbClr val="0070C0"/>
                </a:solidFill>
              </a:rPr>
              <a:t>. Ученик должен быть востребованным  в высокотехнологическом мире</a:t>
            </a:r>
          </a:p>
          <a:p>
            <a:pPr eaLnBrk="1" hangingPunct="1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364088" y="1628800"/>
            <a:ext cx="3200400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Самостоятельно </a:t>
            </a:r>
            <a:r>
              <a:rPr lang="ru-RU" sz="2400" b="1" dirty="0">
                <a:solidFill>
                  <a:srgbClr val="00B050"/>
                </a:solidFill>
              </a:rPr>
              <a:t>добывать и применять </a:t>
            </a:r>
            <a:r>
              <a:rPr lang="ru-RU" sz="2400" b="1" dirty="0" smtClean="0">
                <a:solidFill>
                  <a:srgbClr val="00B050"/>
                </a:solidFill>
              </a:rPr>
              <a:t>знания</a:t>
            </a:r>
          </a:p>
          <a:p>
            <a:pPr eaLnBrk="1" hangingPunct="1"/>
            <a:endParaRPr lang="ru-RU" sz="2400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Уметь заботиться о других, быть достойным человеком</a:t>
            </a:r>
          </a:p>
          <a:p>
            <a:pPr eaLnBrk="1" hangingPunct="1">
              <a:buFontTx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Следование здоровому образу жизни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sz="1050" b="1" dirty="0" smtClean="0"/>
              <a:t>                                                                               3</a:t>
            </a:r>
            <a:endParaRPr lang="ru-RU" sz="1050" b="1" dirty="0" smtClean="0"/>
          </a:p>
          <a:p>
            <a:pPr eaLnBrk="1" hangingPunct="1"/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-76200"/>
            <a:ext cx="9144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448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28800" y="3643313"/>
            <a:ext cx="5486400" cy="1138237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cs typeface="Arial" charset="0"/>
              </a:rPr>
              <a:t>Традиционный взгляд:   «Дать прочные </a:t>
            </a:r>
            <a:r>
              <a:rPr lang="ru-RU" sz="3200" b="1">
                <a:cs typeface="Arial" charset="0"/>
              </a:rPr>
              <a:t>ЗНАНИЯ</a:t>
            </a:r>
            <a:r>
              <a:rPr lang="ru-RU" sz="4000" b="1">
                <a:cs typeface="Arial" charset="0"/>
              </a:rPr>
              <a:t>»</a:t>
            </a: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372225" y="3200400"/>
            <a:ext cx="2771775" cy="264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u="sng" dirty="0">
                <a:solidFill>
                  <a:srgbClr val="000A10"/>
                </a:solidFill>
                <a:cs typeface="Arial" charset="0"/>
              </a:rPr>
              <a:t>Предметные </a:t>
            </a:r>
            <a:r>
              <a:rPr lang="ru-RU" sz="2400" i="1" dirty="0">
                <a:solidFill>
                  <a:srgbClr val="000A10"/>
                </a:solidFill>
                <a:cs typeface="Arial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sz="2400" dirty="0">
                <a:cs typeface="Arial" charset="0"/>
              </a:rPr>
              <a:t>опыт</a:t>
            </a:r>
          </a:p>
          <a:p>
            <a:pPr eaLnBrk="1" hangingPunct="1"/>
            <a:r>
              <a:rPr lang="ru-RU" sz="2400" b="1" dirty="0">
                <a:cs typeface="Arial" charset="0"/>
              </a:rPr>
              <a:t>получения, преобразования </a:t>
            </a:r>
            <a:r>
              <a:rPr lang="ru-RU" sz="2400" dirty="0">
                <a:cs typeface="Arial" charset="0"/>
              </a:rPr>
              <a:t>и </a:t>
            </a:r>
            <a:r>
              <a:rPr lang="ru-RU" sz="2400" b="1" dirty="0">
                <a:cs typeface="Arial" charset="0"/>
              </a:rPr>
              <a:t>применения</a:t>
            </a:r>
            <a:r>
              <a:rPr lang="ru-RU" sz="2400" dirty="0">
                <a:cs typeface="Arial" charset="0"/>
              </a:rPr>
              <a:t> предметных знаний …</a:t>
            </a:r>
            <a:endParaRPr lang="en-US" sz="2400" dirty="0">
              <a:cs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52800" y="3114675"/>
            <a:ext cx="3097213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u="sng" dirty="0" err="1">
                <a:cs typeface="Arial" charset="0"/>
              </a:rPr>
              <a:t>Метапредметные</a:t>
            </a:r>
            <a:endParaRPr lang="ru-RU" sz="2400" b="1" u="sng" dirty="0"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ru-RU" sz="2400" dirty="0">
                <a:cs typeface="Arial" charset="0"/>
              </a:rPr>
              <a:t>универсальные учебные</a:t>
            </a:r>
            <a:r>
              <a:rPr lang="ru-RU" sz="2400" b="1" dirty="0">
                <a:cs typeface="Arial" charset="0"/>
              </a:rPr>
              <a:t> действия</a:t>
            </a:r>
            <a:r>
              <a:rPr lang="ru-RU" sz="2400" dirty="0">
                <a:cs typeface="Arial" charset="0"/>
              </a:rPr>
              <a:t> (</a:t>
            </a:r>
            <a:r>
              <a:rPr lang="ru-RU" sz="2400" b="1" dirty="0">
                <a:solidFill>
                  <a:srgbClr val="0070C0"/>
                </a:solidFill>
                <a:cs typeface="Arial" charset="0"/>
              </a:rPr>
              <a:t>познавательные</a:t>
            </a:r>
            <a:r>
              <a:rPr lang="ru-RU" sz="2400" b="1" dirty="0">
                <a:cs typeface="Arial" charset="0"/>
              </a:rPr>
              <a:t>, </a:t>
            </a:r>
            <a:r>
              <a:rPr lang="ru-RU" sz="2400" b="1" dirty="0">
                <a:solidFill>
                  <a:srgbClr val="0070C0"/>
                </a:solidFill>
                <a:cs typeface="Arial" charset="0"/>
              </a:rPr>
              <a:t>регулятивные</a:t>
            </a:r>
            <a:r>
              <a:rPr lang="ru-RU" sz="2400" b="1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</a:t>
            </a:r>
            <a:r>
              <a:rPr lang="ru-RU" sz="2400" b="1" dirty="0"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коммуникативные</a:t>
            </a:r>
            <a:r>
              <a:rPr lang="ru-RU" sz="2400" dirty="0" smtClean="0">
                <a:cs typeface="Arial" charset="0"/>
              </a:rPr>
              <a:t>) </a:t>
            </a:r>
            <a:r>
              <a:rPr lang="ru-RU" sz="2400" dirty="0">
                <a:cs typeface="Arial" charset="0"/>
              </a:rPr>
              <a:t>-  основа умения учиться …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925" y="3114675"/>
            <a:ext cx="3313113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u="sng" dirty="0">
                <a:cs typeface="Arial" charset="0"/>
              </a:rPr>
              <a:t>Личностные </a:t>
            </a:r>
          </a:p>
          <a:p>
            <a:pPr eaLnBrk="1" hangingPunct="1">
              <a:buFontTx/>
              <a:buChar char="•"/>
            </a:pPr>
            <a:r>
              <a:rPr lang="ru-RU" sz="2400" b="1" dirty="0">
                <a:cs typeface="Arial" charset="0"/>
              </a:rPr>
              <a:t>ценностно-смысловые установки</a:t>
            </a:r>
            <a:r>
              <a:rPr lang="ru-RU" sz="2400" b="1" dirty="0">
                <a:solidFill>
                  <a:srgbClr val="2B03F5"/>
                </a:solidFill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личностной позиции,</a:t>
            </a:r>
          </a:p>
          <a:p>
            <a:pPr eaLnBrk="1" hangingPunct="1">
              <a:buFontTx/>
              <a:buChar char="•"/>
            </a:pPr>
            <a:r>
              <a:rPr lang="ru-RU" sz="2400" dirty="0">
                <a:cs typeface="Arial" charset="0"/>
              </a:rPr>
              <a:t>основы российской и  гражданской идентичности …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495800" y="2895600"/>
            <a:ext cx="4763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692275" y="2971800"/>
            <a:ext cx="746125" cy="1619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086600" y="2971800"/>
            <a:ext cx="7620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0" y="182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cs typeface="Arial" charset="0"/>
              </a:rPr>
              <a:t>ОБРАЗОВАТЕЛЬНЫЕ РЕЗУЛЬТАТЫ                           </a:t>
            </a:r>
            <a:r>
              <a:rPr lang="ru-RU" b="1" dirty="0">
                <a:cs typeface="Arial" charset="0"/>
              </a:rPr>
              <a:t>«</a:t>
            </a:r>
            <a:r>
              <a:rPr lang="ru-RU" b="1" i="1" dirty="0">
                <a:cs typeface="Arial" charset="0"/>
              </a:rPr>
              <a:t>РАЗВИТИЕ личности обучающегося на основе освоения … </a:t>
            </a:r>
            <a:r>
              <a:rPr lang="ru-RU" sz="3200" b="1" i="1" dirty="0">
                <a:cs typeface="Arial" charset="0"/>
              </a:rPr>
              <a:t>ДЕЙСТВИЙ </a:t>
            </a:r>
            <a:r>
              <a:rPr lang="ru-RU" b="1" i="1" dirty="0">
                <a:cs typeface="Arial" charset="0"/>
              </a:rPr>
              <a:t>… составляет основной результат образования</a:t>
            </a:r>
            <a:r>
              <a:rPr lang="ru-RU" b="1" dirty="0">
                <a:cs typeface="Arial" charset="0"/>
              </a:rPr>
              <a:t>»</a:t>
            </a:r>
            <a:endParaRPr lang="ru-RU" sz="2400" b="1" dirty="0">
              <a:cs typeface="Arial" charset="0"/>
            </a:endParaRP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13811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cs typeface="Arial" charset="0"/>
              </a:rPr>
              <a:t>ФГОС – это требования к …</a:t>
            </a:r>
          </a:p>
          <a:p>
            <a:pPr algn="ctr" eaLnBrk="1" hangingPunct="1">
              <a:spcBef>
                <a:spcPct val="50000"/>
              </a:spcBef>
            </a:pPr>
            <a:endParaRPr lang="ru-RU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800" b="1" dirty="0">
              <a:cs typeface="Arial" charset="0"/>
            </a:endParaRPr>
          </a:p>
        </p:txBody>
      </p:sp>
      <p:sp>
        <p:nvSpPr>
          <p:cNvPr id="5132" name="Text Box 6"/>
          <p:cNvSpPr txBox="1">
            <a:spLocks noChangeArrowheads="1"/>
          </p:cNvSpPr>
          <p:nvPr/>
        </p:nvSpPr>
        <p:spPr bwMode="auto">
          <a:xfrm>
            <a:off x="3429000" y="685800"/>
            <a:ext cx="2209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cs typeface="Arial" charset="0"/>
              </a:rPr>
              <a:t>СТРУКТУРЕ</a:t>
            </a:r>
          </a:p>
        </p:txBody>
      </p:sp>
      <p:sp>
        <p:nvSpPr>
          <p:cNvPr id="5133" name="Text Box 7"/>
          <p:cNvSpPr txBox="1">
            <a:spLocks noChangeArrowheads="1"/>
          </p:cNvSpPr>
          <p:nvPr/>
        </p:nvSpPr>
        <p:spPr bwMode="auto">
          <a:xfrm>
            <a:off x="152400" y="685800"/>
            <a:ext cx="3124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cs typeface="Arial" charset="0"/>
              </a:rPr>
              <a:t>РЕЗУЛЬТАТАМ</a:t>
            </a:r>
            <a:endParaRPr lang="ru-RU">
              <a:cs typeface="Arial" charset="0"/>
            </a:endParaRPr>
          </a:p>
        </p:txBody>
      </p:sp>
      <p:sp>
        <p:nvSpPr>
          <p:cNvPr id="5134" name="Text Box 8"/>
          <p:cNvSpPr txBox="1">
            <a:spLocks noChangeArrowheads="1"/>
          </p:cNvSpPr>
          <p:nvPr/>
        </p:nvSpPr>
        <p:spPr bwMode="auto">
          <a:xfrm>
            <a:off x="1066800" y="1066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cs typeface="Arial" charset="0"/>
              </a:rPr>
              <a:t>основной образовательной программы</a:t>
            </a:r>
            <a:endParaRPr lang="ru-RU" sz="1200">
              <a:cs typeface="Arial" charset="0"/>
            </a:endParaRPr>
          </a:p>
        </p:txBody>
      </p:sp>
      <p:sp>
        <p:nvSpPr>
          <p:cNvPr id="5135" name="Text Box 9"/>
          <p:cNvSpPr txBox="1">
            <a:spLocks noChangeArrowheads="1"/>
          </p:cNvSpPr>
          <p:nvPr/>
        </p:nvSpPr>
        <p:spPr bwMode="auto">
          <a:xfrm>
            <a:off x="5867400" y="685800"/>
            <a:ext cx="3124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cs typeface="Arial" charset="0"/>
              </a:rPr>
              <a:t>УСЛОВИЯМ</a:t>
            </a:r>
            <a:endParaRPr lang="ru-RU">
              <a:cs typeface="Arial" charset="0"/>
            </a:endParaRP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1600200" y="1143000"/>
            <a:ext cx="2895600" cy="838200"/>
            <a:chOff x="1008" y="1104"/>
            <a:chExt cx="1824" cy="528"/>
          </a:xfrm>
        </p:grpSpPr>
        <p:sp>
          <p:nvSpPr>
            <p:cNvPr id="5138" name="Line 8"/>
            <p:cNvSpPr>
              <a:spLocks noChangeShapeType="1"/>
            </p:cNvSpPr>
            <p:nvPr/>
          </p:nvSpPr>
          <p:spPr bwMode="auto">
            <a:xfrm>
              <a:off x="2832" y="1392"/>
              <a:ext cx="0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18"/>
            <p:cNvSpPr>
              <a:spLocks noChangeShapeType="1"/>
            </p:cNvSpPr>
            <p:nvPr/>
          </p:nvSpPr>
          <p:spPr bwMode="auto">
            <a:xfrm flipH="1">
              <a:off x="1008" y="1392"/>
              <a:ext cx="182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19"/>
            <p:cNvSpPr>
              <a:spLocks noChangeShapeType="1"/>
            </p:cNvSpPr>
            <p:nvPr/>
          </p:nvSpPr>
          <p:spPr bwMode="auto">
            <a:xfrm>
              <a:off x="1008" y="1104"/>
              <a:ext cx="0" cy="28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1" name="Text Box 2"/>
          <p:cNvSpPr txBox="1">
            <a:spLocks noChangeArrowheads="1"/>
          </p:cNvSpPr>
          <p:nvPr/>
        </p:nvSpPr>
        <p:spPr bwMode="auto">
          <a:xfrm>
            <a:off x="0" y="5684838"/>
            <a:ext cx="914400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ФГОС: новые требования к СИСТЕМЕ ОЦЕНКИ РЕЗУЛЬТАТА (проверка заявленных действий, умений, а не просто набора знаний)! </a:t>
            </a:r>
            <a:r>
              <a:rPr lang="en-US" sz="2400" b="1" dirty="0" smtClean="0"/>
              <a:t>             </a:t>
            </a:r>
            <a:r>
              <a:rPr lang="en-US" sz="900" b="1" dirty="0" smtClean="0"/>
              <a:t>4</a:t>
            </a:r>
            <a:r>
              <a:rPr lang="ru-RU" sz="900" dirty="0" smtClean="0"/>
              <a:t>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23936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принципы оценки достижения планируемых результатов освоения ООП: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4644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оценивание является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постоянным процессом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зависимости от этапа обучения используется диагностическое (стартовое, текущее)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срезовое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(тематическое, промежуточное, итоговое) оценивание;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оценивание может быть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критериальным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критериями оценивания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выступают ожидаемые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результаты, соответствующие учебным целям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оцениваться с помощью отметки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могуть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только результаты деятельности ученика, но не его личные качества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4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принципы оценки достижения планируемых результатов освоения ООП: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оценивать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можно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то, чему учат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критерии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оценивания и алгоритм выставления отметки заранее известны и педагогам, и обучающимся (они могут вырабатываться совместно);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оценивания выстраивается таким образом, чтобы обучающиеся включались в контрольно-оценочную деятельность,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приобретали навыки и привычку к самооценке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83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освоения обучающихся ООП включают в себя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предметные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(знания и умения, опыт творческой деятельности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(способы деятельности, освоенные на базе одного или нескольких учебных предметов, применимые как в рамках образовательного процесса, так и при решении проблем в реальных жизненных ситуациях);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личностные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(система ценностных отношений, интересов обучающихся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0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05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Отличие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системы оценивания ФГОС от традиционной системы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Подавляющее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большинство образовательных результатов можно сравнить только с его же предыдущими показателями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Целью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оценочной деятельности является определение комплексной оценки личностных,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предметных образовательных результатов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ученик вместе определяют оценку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6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Система оценки достижения планируемых результатов освоения ООП предполагает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Включение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в контрольно-оценочную деятельность с целью приобретения ими навыков самооценки и самоанализа (рефлексии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Она ориентирует ученика на более высокий результат, способствует повышению активности</a:t>
            </a:r>
          </a:p>
          <a:p>
            <a:r>
              <a:rPr lang="en-US" sz="1050" dirty="0" smtClean="0"/>
              <a:t>                                                                                                                                                                                                                                 9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28807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727</TotalTime>
  <Words>895</Words>
  <Application>Microsoft Office PowerPoint</Application>
  <PresentationFormat>Экран (4:3)</PresentationFormat>
  <Paragraphs>330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Оценивание деятельности учащихся на уроках технологии в условиях реализации ФГОС  </vt:lpstr>
      <vt:lpstr>Слайд 2</vt:lpstr>
      <vt:lpstr>Слайд 3</vt:lpstr>
      <vt:lpstr>Слайд 4</vt:lpstr>
      <vt:lpstr>Основные принципы оценки достижения планируемых результатов освоения ООП: </vt:lpstr>
      <vt:lpstr>Основные принципы оценки достижения планируемых результатов освоения ООП: </vt:lpstr>
      <vt:lpstr>Результаты освоения обучающихся ООП включают в себя: </vt:lpstr>
      <vt:lpstr>Отличие системы оценивания ФГОС от традиционной системы оценивания</vt:lpstr>
      <vt:lpstr>Система оценки достижения планируемых результатов освоения ООП предполагает:  </vt:lpstr>
      <vt:lpstr> Использование критической системы оценивания </vt:lpstr>
      <vt:lpstr>Слайд 11</vt:lpstr>
      <vt:lpstr>Этапы урока технологии</vt:lpstr>
      <vt:lpstr>Оценочный лист</vt:lpstr>
      <vt:lpstr>Этап повторения знаний </vt:lpstr>
      <vt:lpstr> На этапе проверки домашнего задания разработаны следующие критерии:  </vt:lpstr>
      <vt:lpstr>На этапе проверки домашнего задания </vt:lpstr>
      <vt:lpstr>При проверке практической работы критерии оценки не всегда постоянны, меняются в зависимости от сложности работы. </vt:lpstr>
      <vt:lpstr>Лист самооценки                       18</vt:lpstr>
      <vt:lpstr>                                                                                                                                                                                                                                                     19</vt:lpstr>
      <vt:lpstr>                                                                                                                                                                                                                                                       20</vt:lpstr>
      <vt:lpstr>                                                                                                                                                                                                                                                          21</vt:lpstr>
      <vt:lpstr>                                                                                                                                                                                                                                                       22</vt:lpstr>
      <vt:lpstr>Как оценить творческую работу ученика?                                                           23</vt:lpstr>
      <vt:lpstr>Таким образом, подводя первые итоги своей деятельности по развитию навыков самооценки и самоопределению учащихся на уроках технологии, можно сделать следующие выводы: </vt:lpstr>
      <vt:lpstr>Слайд 25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www.PHILka.RU</dc:creator>
  <cp:lastModifiedBy>Барскова</cp:lastModifiedBy>
  <cp:revision>63</cp:revision>
  <dcterms:created xsi:type="dcterms:W3CDTF">2014-03-23T16:44:15Z</dcterms:created>
  <dcterms:modified xsi:type="dcterms:W3CDTF">2017-04-27T08:15:54Z</dcterms:modified>
</cp:coreProperties>
</file>